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60"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BB7E68-6D39-4A90-B9C1-7EB447EE180D}" type="datetimeFigureOut">
              <a:rPr lang="en-IN" smtClean="0"/>
              <a:pPr/>
              <a:t>18-09-2014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ED3BF0-A2F9-402A-8F9A-B12D9A623D7D}" type="slidenum">
              <a:rPr lang="en-IN" smtClean="0"/>
              <a:pPr/>
              <a:t>‹#›</a:t>
            </a:fld>
            <a:endParaRPr lang="en-IN"/>
          </a:p>
        </p:txBody>
      </p:sp>
    </p:spTree>
    <p:extLst>
      <p:ext uri="{BB962C8B-B14F-4D97-AF65-F5344CB8AC3E}">
        <p14:creationId xmlns:p14="http://schemas.microsoft.com/office/powerpoint/2010/main" xmlns="" val="1556806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044DA35F-ED68-4F0A-B3AD-D5F43F1C602F}" type="slidenum">
              <a:rPr lang="en-US" smtClean="0"/>
              <a:pPr/>
              <a:t>‹#›</a:t>
            </a:fld>
            <a:endParaRPr lang="en-US"/>
          </a:p>
        </p:txBody>
      </p:sp>
      <p:sp>
        <p:nvSpPr>
          <p:cNvPr id="11" name="Footer Placeholder 4"/>
          <p:cNvSpPr>
            <a:spLocks noGrp="1"/>
          </p:cNvSpPr>
          <p:nvPr>
            <p:ph type="ftr" sz="quarter" idx="3"/>
          </p:nvPr>
        </p:nvSpPr>
        <p:spPr>
          <a:xfrm>
            <a:off x="838199" y="6356350"/>
            <a:ext cx="9974943"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smtClean="0"/>
              <a:t>Pre-IOREC workshop on “Best practices in </a:t>
            </a:r>
            <a:r>
              <a:rPr lang="en-US" dirty="0" err="1" smtClean="0"/>
              <a:t>decentralised</a:t>
            </a:r>
            <a:r>
              <a:rPr lang="en-US" dirty="0" smtClean="0"/>
              <a:t> renewable energy access: sharing knowledge for renewable energy enterprise development” | 15 June 2014 | Manila, Philippines</a:t>
            </a:r>
            <a:endParaRPr lang="en-US" dirty="0"/>
          </a:p>
        </p:txBody>
      </p:sp>
    </p:spTree>
    <p:extLst>
      <p:ext uri="{BB962C8B-B14F-4D97-AF65-F5344CB8AC3E}">
        <p14:creationId xmlns:p14="http://schemas.microsoft.com/office/powerpoint/2010/main" xmlns="" val="617964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A26C05A-1908-4FC1-8D4C-3448E8225D0C}" type="datetime1">
              <a:rPr lang="en-US" smtClean="0"/>
              <a:pPr/>
              <a:t>9/18/2014</a:t>
            </a:fld>
            <a:endParaRPr lang="en-US"/>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pPr/>
              <a:t>‹#›</a:t>
            </a:fld>
            <a:endParaRPr lang="en-US"/>
          </a:p>
        </p:txBody>
      </p:sp>
    </p:spTree>
    <p:extLst>
      <p:ext uri="{BB962C8B-B14F-4D97-AF65-F5344CB8AC3E}">
        <p14:creationId xmlns:p14="http://schemas.microsoft.com/office/powerpoint/2010/main" xmlns="" val="277846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D1A5592-CE79-436A-9425-34E6EAEA8307}" type="datetime1">
              <a:rPr lang="en-US" smtClean="0"/>
              <a:pPr/>
              <a:t>9/18/2014</a:t>
            </a:fld>
            <a:endParaRPr lang="en-US"/>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pPr/>
              <a:t>‹#›</a:t>
            </a:fld>
            <a:endParaRPr lang="en-US"/>
          </a:p>
        </p:txBody>
      </p:sp>
    </p:spTree>
    <p:extLst>
      <p:ext uri="{BB962C8B-B14F-4D97-AF65-F5344CB8AC3E}">
        <p14:creationId xmlns:p14="http://schemas.microsoft.com/office/powerpoint/2010/main" xmlns="" val="1351339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pPr/>
              <a:t>‹#›</a:t>
            </a:fld>
            <a:endParaRPr lang="en-US"/>
          </a:p>
        </p:txBody>
      </p:sp>
    </p:spTree>
    <p:extLst>
      <p:ext uri="{BB962C8B-B14F-4D97-AF65-F5344CB8AC3E}">
        <p14:creationId xmlns:p14="http://schemas.microsoft.com/office/powerpoint/2010/main" xmlns="" val="911566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CE5469F-0329-409C-AE5B-97EA92AD53C9}" type="datetime1">
              <a:rPr lang="en-US" smtClean="0"/>
              <a:pPr/>
              <a:t>9/18/2014</a:t>
            </a:fld>
            <a:endParaRPr lang="en-US"/>
          </a:p>
        </p:txBody>
      </p:sp>
      <p:sp>
        <p:nvSpPr>
          <p:cNvPr id="5" name="Footer Placeholder 4"/>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6" name="Slide Number Placeholder 5"/>
          <p:cNvSpPr>
            <a:spLocks noGrp="1"/>
          </p:cNvSpPr>
          <p:nvPr>
            <p:ph type="sldNum" sz="quarter" idx="12"/>
          </p:nvPr>
        </p:nvSpPr>
        <p:spPr/>
        <p:txBody>
          <a:bodyPr/>
          <a:lstStyle/>
          <a:p>
            <a:fld id="{044DA35F-ED68-4F0A-B3AD-D5F43F1C602F}" type="slidenum">
              <a:rPr lang="en-US" smtClean="0"/>
              <a:pPr/>
              <a:t>‹#›</a:t>
            </a:fld>
            <a:endParaRPr lang="en-US"/>
          </a:p>
        </p:txBody>
      </p:sp>
    </p:spTree>
    <p:extLst>
      <p:ext uri="{BB962C8B-B14F-4D97-AF65-F5344CB8AC3E}">
        <p14:creationId xmlns:p14="http://schemas.microsoft.com/office/powerpoint/2010/main" xmlns="" val="134546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18686BF-24C0-4A08-A2E0-AC652374CD6B}" type="datetime1">
              <a:rPr lang="en-US" smtClean="0"/>
              <a:pPr/>
              <a:t>9/18/2014</a:t>
            </a:fld>
            <a:endParaRPr lang="en-US"/>
          </a:p>
        </p:txBody>
      </p:sp>
      <p:sp>
        <p:nvSpPr>
          <p:cNvPr id="6" name="Footer Placeholder 5"/>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7" name="Slide Number Placeholder 6"/>
          <p:cNvSpPr>
            <a:spLocks noGrp="1"/>
          </p:cNvSpPr>
          <p:nvPr>
            <p:ph type="sldNum" sz="quarter" idx="12"/>
          </p:nvPr>
        </p:nvSpPr>
        <p:spPr/>
        <p:txBody>
          <a:bodyPr/>
          <a:lstStyle/>
          <a:p>
            <a:fld id="{044DA35F-ED68-4F0A-B3AD-D5F43F1C602F}" type="slidenum">
              <a:rPr lang="en-US" smtClean="0"/>
              <a:pPr/>
              <a:t>‹#›</a:t>
            </a:fld>
            <a:endParaRPr lang="en-US"/>
          </a:p>
        </p:txBody>
      </p:sp>
    </p:spTree>
    <p:extLst>
      <p:ext uri="{BB962C8B-B14F-4D97-AF65-F5344CB8AC3E}">
        <p14:creationId xmlns:p14="http://schemas.microsoft.com/office/powerpoint/2010/main" xmlns="" val="1117784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91DE4D45-0A47-4377-AC8A-DC328967541E}" type="datetime1">
              <a:rPr lang="en-US" smtClean="0"/>
              <a:pPr/>
              <a:t>9/18/2014</a:t>
            </a:fld>
            <a:endParaRPr lang="en-US"/>
          </a:p>
        </p:txBody>
      </p:sp>
      <p:sp>
        <p:nvSpPr>
          <p:cNvPr id="8" name="Footer Placeholder 7"/>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9" name="Slide Number Placeholder 8"/>
          <p:cNvSpPr>
            <a:spLocks noGrp="1"/>
          </p:cNvSpPr>
          <p:nvPr>
            <p:ph type="sldNum" sz="quarter" idx="12"/>
          </p:nvPr>
        </p:nvSpPr>
        <p:spPr/>
        <p:txBody>
          <a:bodyPr/>
          <a:lstStyle/>
          <a:p>
            <a:fld id="{044DA35F-ED68-4F0A-B3AD-D5F43F1C602F}" type="slidenum">
              <a:rPr lang="en-US" smtClean="0"/>
              <a:pPr/>
              <a:t>‹#›</a:t>
            </a:fld>
            <a:endParaRPr lang="en-US"/>
          </a:p>
        </p:txBody>
      </p:sp>
    </p:spTree>
    <p:extLst>
      <p:ext uri="{BB962C8B-B14F-4D97-AF65-F5344CB8AC3E}">
        <p14:creationId xmlns:p14="http://schemas.microsoft.com/office/powerpoint/2010/main" xmlns="" val="111357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C2BC1E06-DD3C-433D-BE94-F2A12F9E93D2}" type="datetime1">
              <a:rPr lang="en-US" smtClean="0"/>
              <a:pPr/>
              <a:t>9/18/2014</a:t>
            </a:fld>
            <a:endParaRPr lang="en-US"/>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5" name="Slide Number Placeholder 4"/>
          <p:cNvSpPr>
            <a:spLocks noGrp="1"/>
          </p:cNvSpPr>
          <p:nvPr>
            <p:ph type="sldNum" sz="quarter" idx="12"/>
          </p:nvPr>
        </p:nvSpPr>
        <p:spPr/>
        <p:txBody>
          <a:bodyPr/>
          <a:lstStyle/>
          <a:p>
            <a:fld id="{044DA35F-ED68-4F0A-B3AD-D5F43F1C602F}" type="slidenum">
              <a:rPr lang="en-US" smtClean="0"/>
              <a:pPr/>
              <a:t>‹#›</a:t>
            </a:fld>
            <a:endParaRPr lang="en-US"/>
          </a:p>
        </p:txBody>
      </p:sp>
    </p:spTree>
    <p:extLst>
      <p:ext uri="{BB962C8B-B14F-4D97-AF65-F5344CB8AC3E}">
        <p14:creationId xmlns:p14="http://schemas.microsoft.com/office/powerpoint/2010/main" xmlns="" val="3077300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42C2B32D-B9EB-4245-9D9D-B6C0DF9B363F}" type="datetime1">
              <a:rPr lang="en-US" smtClean="0"/>
              <a:pPr/>
              <a:t>9/18/2014</a:t>
            </a:fld>
            <a:endParaRPr lang="en-US"/>
          </a:p>
        </p:txBody>
      </p:sp>
      <p:sp>
        <p:nvSpPr>
          <p:cNvPr id="3" name="Footer Placeholder 2"/>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4" name="Slide Number Placeholder 3"/>
          <p:cNvSpPr>
            <a:spLocks noGrp="1"/>
          </p:cNvSpPr>
          <p:nvPr>
            <p:ph type="sldNum" sz="quarter" idx="12"/>
          </p:nvPr>
        </p:nvSpPr>
        <p:spPr/>
        <p:txBody>
          <a:bodyPr/>
          <a:lstStyle/>
          <a:p>
            <a:fld id="{044DA35F-ED68-4F0A-B3AD-D5F43F1C602F}" type="slidenum">
              <a:rPr lang="en-US" smtClean="0"/>
              <a:pPr/>
              <a:t>‹#›</a:t>
            </a:fld>
            <a:endParaRPr lang="en-US"/>
          </a:p>
        </p:txBody>
      </p:sp>
    </p:spTree>
    <p:extLst>
      <p:ext uri="{BB962C8B-B14F-4D97-AF65-F5344CB8AC3E}">
        <p14:creationId xmlns:p14="http://schemas.microsoft.com/office/powerpoint/2010/main" xmlns="" val="1913656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11A637F-17EF-46F8-9569-9A2424A689DE}" type="datetime1">
              <a:rPr lang="en-US" smtClean="0"/>
              <a:pPr/>
              <a:t>9/18/2014</a:t>
            </a:fld>
            <a:endParaRPr lang="en-US"/>
          </a:p>
        </p:txBody>
      </p:sp>
      <p:sp>
        <p:nvSpPr>
          <p:cNvPr id="6" name="Footer Placeholder 5"/>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7" name="Slide Number Placeholder 6"/>
          <p:cNvSpPr>
            <a:spLocks noGrp="1"/>
          </p:cNvSpPr>
          <p:nvPr>
            <p:ph type="sldNum" sz="quarter" idx="12"/>
          </p:nvPr>
        </p:nvSpPr>
        <p:spPr/>
        <p:txBody>
          <a:bodyPr/>
          <a:lstStyle/>
          <a:p>
            <a:fld id="{044DA35F-ED68-4F0A-B3AD-D5F43F1C602F}" type="slidenum">
              <a:rPr lang="en-US" smtClean="0"/>
              <a:pPr/>
              <a:t>‹#›</a:t>
            </a:fld>
            <a:endParaRPr lang="en-US"/>
          </a:p>
        </p:txBody>
      </p:sp>
    </p:spTree>
    <p:extLst>
      <p:ext uri="{BB962C8B-B14F-4D97-AF65-F5344CB8AC3E}">
        <p14:creationId xmlns:p14="http://schemas.microsoft.com/office/powerpoint/2010/main" xmlns="" val="3978140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05C9B980-F304-4E8B-B8C1-2722F6861B43}" type="datetime1">
              <a:rPr lang="en-US" smtClean="0"/>
              <a:pPr/>
              <a:t>9/18/2014</a:t>
            </a:fld>
            <a:endParaRPr lang="en-US"/>
          </a:p>
        </p:txBody>
      </p:sp>
      <p:sp>
        <p:nvSpPr>
          <p:cNvPr id="6" name="Footer Placeholder 5"/>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sp>
        <p:nvSpPr>
          <p:cNvPr id="7" name="Slide Number Placeholder 6"/>
          <p:cNvSpPr>
            <a:spLocks noGrp="1"/>
          </p:cNvSpPr>
          <p:nvPr>
            <p:ph type="sldNum" sz="quarter" idx="12"/>
          </p:nvPr>
        </p:nvSpPr>
        <p:spPr/>
        <p:txBody>
          <a:bodyPr/>
          <a:lstStyle/>
          <a:p>
            <a:fld id="{044DA35F-ED68-4F0A-B3AD-D5F43F1C602F}" type="slidenum">
              <a:rPr lang="en-US" smtClean="0"/>
              <a:pPr/>
              <a:t>‹#›</a:t>
            </a:fld>
            <a:endParaRPr lang="en-US"/>
          </a:p>
        </p:txBody>
      </p:sp>
    </p:spTree>
    <p:extLst>
      <p:ext uri="{BB962C8B-B14F-4D97-AF65-F5344CB8AC3E}">
        <p14:creationId xmlns:p14="http://schemas.microsoft.com/office/powerpoint/2010/main" xmlns="" val="2450298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838199" y="6356350"/>
            <a:ext cx="9974943"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smtClean="0"/>
              <a:t>Pre-IOREC workshop on “Best practices in </a:t>
            </a:r>
            <a:r>
              <a:rPr lang="en-US" dirty="0" err="1" smtClean="0"/>
              <a:t>decentralised</a:t>
            </a:r>
            <a:r>
              <a:rPr lang="en-US" dirty="0" smtClean="0"/>
              <a:t> renewable energy access: sharing knowledge for renewable energy enterprise development” | 15 June 2014 | Manila, Philippines</a:t>
            </a:r>
            <a:endParaRPr lang="en-US" dirty="0"/>
          </a:p>
        </p:txBody>
      </p:sp>
      <p:sp>
        <p:nvSpPr>
          <p:cNvPr id="6" name="Slide Number Placeholder 5"/>
          <p:cNvSpPr>
            <a:spLocks noGrp="1"/>
          </p:cNvSpPr>
          <p:nvPr>
            <p:ph type="sldNum" sz="quarter" idx="4"/>
          </p:nvPr>
        </p:nvSpPr>
        <p:spPr>
          <a:xfrm>
            <a:off x="10927728" y="6356350"/>
            <a:ext cx="42607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DA35F-ED68-4F0A-B3AD-D5F43F1C602F}" type="slidenum">
              <a:rPr lang="en-US" smtClean="0"/>
              <a:pPr/>
              <a:t>‹#›</a:t>
            </a:fld>
            <a:endParaRPr lang="en-US"/>
          </a:p>
        </p:txBody>
      </p:sp>
      <p:pic>
        <p:nvPicPr>
          <p:cNvPr id="11" name="Picture 10"/>
          <p:cNvPicPr>
            <a:picLocks noChangeAspect="1"/>
          </p:cNvPicPr>
          <p:nvPr userDrawn="1"/>
        </p:nvPicPr>
        <p:blipFill>
          <a:blip r:embed="rId13" cstate="print">
            <a:duotone>
              <a:schemeClr val="bg2">
                <a:shade val="45000"/>
                <a:satMod val="135000"/>
              </a:schemeClr>
              <a:prstClr val="white"/>
            </a:duotone>
            <a:extLst>
              <a:ext uri="{28A0092B-C50C-407E-A947-70E740481C1C}">
                <a14:useLocalDpi xmlns:a14="http://schemas.microsoft.com/office/drawing/2010/main" xmlns="" val="0"/>
              </a:ext>
            </a:extLst>
          </a:blip>
          <a:srcRect b="14531"/>
          <a:stretch>
            <a:fillRect/>
          </a:stretch>
        </p:blipFill>
        <p:spPr bwMode="auto">
          <a:xfrm>
            <a:off x="9383054" y="27064"/>
            <a:ext cx="1544674" cy="427519"/>
          </a:xfrm>
          <a:prstGeom prst="rect">
            <a:avLst/>
          </a:prstGeom>
          <a:noFill/>
          <a:ln>
            <a:noFill/>
          </a:ln>
        </p:spPr>
      </p:pic>
      <p:pic>
        <p:nvPicPr>
          <p:cNvPr id="12" name="Picture 11" descr="Energy for All Logo.JPG"/>
          <p:cNvPicPr>
            <a:picLocks noChangeAspect="1"/>
          </p:cNvPicPr>
          <p:nvPr userDrawn="1"/>
        </p:nvPicPr>
        <p:blipFill rotWithShape="1">
          <a:blip r:embed="rId14" cstate="print">
            <a:duotone>
              <a:schemeClr val="bg2">
                <a:shade val="45000"/>
                <a:satMod val="135000"/>
              </a:schemeClr>
              <a:prstClr val="white"/>
            </a:duotone>
          </a:blip>
          <a:srcRect l="7228" t="11238" r="7533" b="12117"/>
          <a:stretch/>
        </p:blipFill>
        <p:spPr>
          <a:xfrm>
            <a:off x="8340130" y="39634"/>
            <a:ext cx="928688" cy="385762"/>
          </a:xfrm>
          <a:prstGeom prst="rect">
            <a:avLst/>
          </a:prstGeom>
        </p:spPr>
      </p:pic>
      <p:pic>
        <p:nvPicPr>
          <p:cNvPr id="13" name="Picture 12" descr="C:\Documents and Settings\Administrator\My Documents\Google Drive\Energy for All Investor Forum 2013\ADB Logo.JPG"/>
          <p:cNvPicPr>
            <a:picLocks noChangeAspect="1"/>
          </p:cNvPicPr>
          <p:nvPr userDrawn="1"/>
        </p:nvPicPr>
        <p:blipFill>
          <a:blip r:embed="rId15" cstate="print">
            <a:duotone>
              <a:schemeClr val="bg2">
                <a:shade val="45000"/>
                <a:satMod val="135000"/>
              </a:schemeClr>
              <a:prstClr val="white"/>
            </a:duotone>
          </a:blip>
          <a:srcRect/>
          <a:stretch>
            <a:fillRect/>
          </a:stretch>
        </p:blipFill>
        <p:spPr bwMode="auto">
          <a:xfrm>
            <a:off x="7817324" y="-7930"/>
            <a:ext cx="408570" cy="425150"/>
          </a:xfrm>
          <a:prstGeom prst="rect">
            <a:avLst/>
          </a:prstGeom>
          <a:noFill/>
          <a:ln w="9525">
            <a:noFill/>
            <a:miter lim="800000"/>
            <a:headEnd/>
            <a:tailEnd/>
          </a:ln>
        </p:spPr>
      </p:pic>
      <p:pic>
        <p:nvPicPr>
          <p:cNvPr id="14" name="Picture 13"/>
          <p:cNvPicPr>
            <a:picLocks noChangeAspect="1"/>
          </p:cNvPicPr>
          <p:nvPr userDrawn="1"/>
        </p:nvPicPr>
        <p:blipFill>
          <a:blip r:embed="rId16" cstate="print">
            <a:duotone>
              <a:schemeClr val="bg2">
                <a:shade val="45000"/>
                <a:satMod val="135000"/>
              </a:schemeClr>
              <a:prstClr val="white"/>
            </a:duotone>
            <a:extLst>
              <a:ext uri="{28A0092B-C50C-407E-A947-70E740481C1C}">
                <a14:useLocalDpi xmlns:a14="http://schemas.microsoft.com/office/drawing/2010/main" xmlns="" val="0"/>
              </a:ext>
            </a:extLst>
          </a:blip>
          <a:stretch>
            <a:fillRect/>
          </a:stretch>
        </p:blipFill>
        <p:spPr>
          <a:xfrm>
            <a:off x="10979927" y="62721"/>
            <a:ext cx="798131" cy="339588"/>
          </a:xfrm>
          <a:prstGeom prst="rect">
            <a:avLst/>
          </a:prstGeom>
        </p:spPr>
      </p:pic>
    </p:spTree>
    <p:extLst>
      <p:ext uri="{BB962C8B-B14F-4D97-AF65-F5344CB8AC3E}">
        <p14:creationId xmlns:p14="http://schemas.microsoft.com/office/powerpoint/2010/main" xmlns="" val="14564866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b="1" dirty="0"/>
              <a:t>Building energy businesses: Knowledge sharing workshop with business incubators &amp; entrepreneurs from Asia &amp; Africa</a:t>
            </a:r>
            <a:endParaRPr lang="en-US" dirty="0"/>
          </a:p>
          <a:p>
            <a:endParaRPr lang="en-US" dirty="0"/>
          </a:p>
        </p:txBody>
      </p:sp>
      <p:sp>
        <p:nvSpPr>
          <p:cNvPr id="5" name="Title 1"/>
          <p:cNvSpPr txBox="1">
            <a:spLocks/>
          </p:cNvSpPr>
          <p:nvPr/>
        </p:nvSpPr>
        <p:spPr>
          <a:xfrm>
            <a:off x="841419" y="463639"/>
            <a:ext cx="7427149" cy="139091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700" dirty="0" smtClean="0"/>
              <a:t>Biruwa Ventures</a:t>
            </a:r>
          </a:p>
          <a:p>
            <a:r>
              <a:rPr lang="en-US" sz="3700" dirty="0" smtClean="0"/>
              <a:t>Kathmandu, Nepal</a:t>
            </a:r>
            <a:endParaRPr lang="en-US" sz="2900" dirty="0"/>
          </a:p>
        </p:txBody>
      </p:sp>
      <p:sp>
        <p:nvSpPr>
          <p:cNvPr id="7" name="TextBox 6"/>
          <p:cNvSpPr txBox="1"/>
          <p:nvPr/>
        </p:nvSpPr>
        <p:spPr>
          <a:xfrm>
            <a:off x="841418" y="2280480"/>
            <a:ext cx="10491990" cy="4031873"/>
          </a:xfrm>
          <a:prstGeom prst="rect">
            <a:avLst/>
          </a:prstGeom>
          <a:noFill/>
        </p:spPr>
        <p:txBody>
          <a:bodyPr wrap="square" rtlCol="0">
            <a:spAutoFit/>
          </a:bodyPr>
          <a:lstStyle/>
          <a:p>
            <a:r>
              <a:rPr lang="en-US" sz="2000" dirty="0" smtClean="0"/>
              <a:t>Biruwa provides business support services to entrepreneurs who are either at startup phase or for those who are looking to scale up their ventures. </a:t>
            </a:r>
            <a:r>
              <a:rPr lang="en-US" dirty="0" smtClean="0"/>
              <a:t>Biruwa </a:t>
            </a:r>
            <a:r>
              <a:rPr lang="en-US" dirty="0" smtClean="0"/>
              <a:t>provides </a:t>
            </a:r>
            <a:r>
              <a:rPr lang="en-US" dirty="0" smtClean="0"/>
              <a:t>an entrepreneurial atmosphere for sharp and driven individuals to interact, and the space to share and nurture their ideas into sustainable ventures. We aim to professionally and profitably assist start-ups and entrepreneurs in Nepal by creating a clean, welcoming, and functional office space with parking, 24 hour electricity, phone, and high speed internet connection. Additionally, Biruwa connects entrepreneurs with avenues for funding and provides other essential services required for their business to prosper and grow.</a:t>
            </a:r>
            <a:endParaRPr lang="en-US" dirty="0" smtClean="0"/>
          </a:p>
          <a:p>
            <a:endParaRPr lang="en-US" dirty="0"/>
          </a:p>
          <a:p>
            <a:endParaRPr lang="en-US" dirty="0" smtClean="0"/>
          </a:p>
          <a:p>
            <a:endParaRPr lang="en-US" dirty="0"/>
          </a:p>
          <a:p>
            <a:endParaRPr lang="en-US" dirty="0"/>
          </a:p>
          <a:p>
            <a:endParaRPr lang="en-US" dirty="0" smtClean="0"/>
          </a:p>
          <a:p>
            <a:endParaRPr lang="en-US" dirty="0"/>
          </a:p>
          <a:p>
            <a:endParaRPr lang="en-US" dirty="0"/>
          </a:p>
        </p:txBody>
      </p:sp>
      <p:sp>
        <p:nvSpPr>
          <p:cNvPr id="8" name="TextBox 7"/>
          <p:cNvSpPr txBox="1"/>
          <p:nvPr/>
        </p:nvSpPr>
        <p:spPr>
          <a:xfrm>
            <a:off x="841418" y="4660005"/>
            <a:ext cx="10491990" cy="1846659"/>
          </a:xfrm>
          <a:prstGeom prst="rect">
            <a:avLst/>
          </a:prstGeom>
          <a:noFill/>
        </p:spPr>
        <p:txBody>
          <a:bodyPr wrap="square" rtlCol="0">
            <a:spAutoFit/>
          </a:bodyPr>
          <a:lstStyle/>
          <a:p>
            <a:r>
              <a:rPr lang="en-US" sz="2000" b="1" dirty="0" err="1" smtClean="0"/>
              <a:t>Vidhan</a:t>
            </a:r>
            <a:r>
              <a:rPr lang="en-US" sz="2000" b="1" dirty="0" smtClean="0"/>
              <a:t> </a:t>
            </a:r>
            <a:r>
              <a:rPr lang="en-US" sz="2000" b="1" dirty="0" err="1" smtClean="0"/>
              <a:t>Rana</a:t>
            </a:r>
            <a:r>
              <a:rPr lang="en-US" sz="2000" b="1" dirty="0" smtClean="0"/>
              <a:t>, Founder:</a:t>
            </a:r>
            <a:endParaRPr lang="en-US" sz="2000" b="1" dirty="0"/>
          </a:p>
          <a:p>
            <a:r>
              <a:rPr lang="en-US" sz="2000" dirty="0" smtClean="0"/>
              <a:t>I provide strategic direction to the company by helping create short-term and long-term plans for the company. </a:t>
            </a:r>
            <a:endParaRPr lang="en-US" sz="2000" dirty="0"/>
          </a:p>
          <a:p>
            <a:endParaRPr lang="en-US" dirty="0" smtClean="0"/>
          </a:p>
          <a:p>
            <a:endParaRPr lang="en-US" dirty="0"/>
          </a:p>
          <a:p>
            <a:endParaRPr lang="en-US" dirty="0"/>
          </a:p>
        </p:txBody>
      </p:sp>
      <p:grpSp>
        <p:nvGrpSpPr>
          <p:cNvPr id="9" name="Group 8"/>
          <p:cNvGrpSpPr/>
          <p:nvPr/>
        </p:nvGrpSpPr>
        <p:grpSpPr>
          <a:xfrm>
            <a:off x="7328263" y="137398"/>
            <a:ext cx="4673428" cy="646374"/>
            <a:chOff x="6087413" y="327012"/>
            <a:chExt cx="4895376" cy="705485"/>
          </a:xfrm>
        </p:grpSpPr>
        <p:pic>
          <p:nvPicPr>
            <p:cNvPr id="10" name="Picture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87413" y="463638"/>
              <a:ext cx="1793966" cy="454991"/>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166550" y="363024"/>
              <a:ext cx="509243" cy="597260"/>
            </a:xfrm>
            <a:prstGeom prst="rect">
              <a:avLst/>
            </a:prstGeom>
          </p:spPr>
        </p:pic>
        <p:pic>
          <p:nvPicPr>
            <p:cNvPr id="12" name="Picture 11" descr="C:\Users\krai\Desktop\Side Event Manila 2014\UK aid logo set and standards for designers_P1\UK aid logo set and standards for designers\Standard Logo with Strapline\UK-AID-Standard-RGB.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0220789" y="327012"/>
              <a:ext cx="762000" cy="705485"/>
            </a:xfrm>
            <a:prstGeom prst="rect">
              <a:avLst/>
            </a:prstGeom>
            <a:noFill/>
            <a:ln>
              <a:noFill/>
            </a:ln>
          </p:spPr>
        </p:pic>
        <p:pic>
          <p:nvPicPr>
            <p:cNvPr id="13" name="Picture 12" descr="CIIE_logo"/>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932365" y="444919"/>
              <a:ext cx="1115060" cy="473710"/>
            </a:xfrm>
            <a:prstGeom prst="rect">
              <a:avLst/>
            </a:prstGeom>
            <a:noFill/>
          </p:spPr>
        </p:pic>
      </p:grpSp>
      <p:pic>
        <p:nvPicPr>
          <p:cNvPr id="14" name="Picture 13" descr="Biruwa Logo (Square).jpg"/>
          <p:cNvPicPr>
            <a:picLocks noChangeAspect="1"/>
          </p:cNvPicPr>
          <p:nvPr/>
        </p:nvPicPr>
        <p:blipFill>
          <a:blip r:embed="rId6" cstate="print"/>
          <a:srcRect t="19382" b="25034"/>
          <a:stretch>
            <a:fillRect/>
          </a:stretch>
        </p:blipFill>
        <p:spPr>
          <a:xfrm>
            <a:off x="8843555" y="836023"/>
            <a:ext cx="2704011" cy="1530738"/>
          </a:xfrm>
          <a:prstGeom prst="rect">
            <a:avLst/>
          </a:prstGeom>
        </p:spPr>
      </p:pic>
    </p:spTree>
    <p:extLst>
      <p:ext uri="{BB962C8B-B14F-4D97-AF65-F5344CB8AC3E}">
        <p14:creationId xmlns:p14="http://schemas.microsoft.com/office/powerpoint/2010/main" xmlns="" val="3212534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Energy Access</a:t>
            </a:r>
            <a:endParaRPr lang="en-US" sz="4000" dirty="0"/>
          </a:p>
        </p:txBody>
      </p:sp>
      <p:sp>
        <p:nvSpPr>
          <p:cNvPr id="3" name="Content Placeholder 2"/>
          <p:cNvSpPr>
            <a:spLocks noGrp="1"/>
          </p:cNvSpPr>
          <p:nvPr>
            <p:ph idx="1"/>
          </p:nvPr>
        </p:nvSpPr>
        <p:spPr/>
        <p:txBody>
          <a:bodyPr>
            <a:normAutofit/>
          </a:bodyPr>
          <a:lstStyle/>
          <a:p>
            <a:pPr marL="0" indent="0">
              <a:buNone/>
            </a:pPr>
            <a:r>
              <a:rPr lang="en-US" sz="2400" dirty="0" smtClean="0"/>
              <a:t>We have mentored several energy entrepreneurs and startups. We have also provide office space to one solar solutions provider and have installed a 1.5 KW solar power system to power our office. This solar powered system has served a model to other SMEs to tackle the energy shortag</a:t>
            </a:r>
            <a:r>
              <a:rPr lang="en-US" sz="2400" dirty="0" smtClean="0"/>
              <a:t>e faced by businesses in Nepal. </a:t>
            </a:r>
            <a:endParaRPr lang="en-US" sz="2400" dirty="0"/>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grpSp>
        <p:nvGrpSpPr>
          <p:cNvPr id="5" name="Group 4"/>
          <p:cNvGrpSpPr/>
          <p:nvPr/>
        </p:nvGrpSpPr>
        <p:grpSpPr>
          <a:xfrm>
            <a:off x="7328263" y="137398"/>
            <a:ext cx="4673428" cy="646374"/>
            <a:chOff x="6087413" y="327012"/>
            <a:chExt cx="4895376" cy="705485"/>
          </a:xfrm>
        </p:grpSpPr>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87413" y="463638"/>
              <a:ext cx="1793966" cy="454991"/>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166550" y="363024"/>
              <a:ext cx="509243" cy="597260"/>
            </a:xfrm>
            <a:prstGeom prst="rect">
              <a:avLst/>
            </a:prstGeom>
          </p:spPr>
        </p:pic>
        <p:pic>
          <p:nvPicPr>
            <p:cNvPr id="8" name="Picture 7" descr="C:\Users\krai\Desktop\Side Event Manila 2014\UK aid logo set and standards for designers_P1\UK aid logo set and standards for designers\Standard Logo with Strapline\UK-AID-Standard-RGB.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0220789" y="327012"/>
              <a:ext cx="762000" cy="705485"/>
            </a:xfrm>
            <a:prstGeom prst="rect">
              <a:avLst/>
            </a:prstGeom>
            <a:noFill/>
            <a:ln>
              <a:noFill/>
            </a:ln>
          </p:spPr>
        </p:pic>
        <p:pic>
          <p:nvPicPr>
            <p:cNvPr id="9" name="Picture 8" descr="CIIE_logo"/>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932365" y="444919"/>
              <a:ext cx="1115060" cy="473710"/>
            </a:xfrm>
            <a:prstGeom prst="rect">
              <a:avLst/>
            </a:prstGeom>
            <a:noFill/>
          </p:spPr>
        </p:pic>
      </p:grpSp>
    </p:spTree>
    <p:extLst>
      <p:ext uri="{BB962C8B-B14F-4D97-AF65-F5344CB8AC3E}">
        <p14:creationId xmlns:p14="http://schemas.microsoft.com/office/powerpoint/2010/main" xmlns="" val="965877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71010"/>
            <a:ext cx="10515600" cy="1325563"/>
          </a:xfrm>
        </p:spPr>
        <p:txBody>
          <a:bodyPr>
            <a:normAutofit/>
          </a:bodyPr>
          <a:lstStyle/>
          <a:p>
            <a:r>
              <a:rPr lang="en-US" sz="4000" dirty="0" smtClean="0"/>
              <a:t>Entrepreneurship/Enterprise Development</a:t>
            </a:r>
            <a:endParaRPr lang="en-US" sz="4000" dirty="0"/>
          </a:p>
        </p:txBody>
      </p:sp>
      <p:sp>
        <p:nvSpPr>
          <p:cNvPr id="3" name="Content Placeholder 2"/>
          <p:cNvSpPr>
            <a:spLocks noGrp="1"/>
          </p:cNvSpPr>
          <p:nvPr>
            <p:ph idx="1"/>
          </p:nvPr>
        </p:nvSpPr>
        <p:spPr/>
        <p:txBody>
          <a:bodyPr>
            <a:normAutofit/>
          </a:bodyPr>
          <a:lstStyle/>
          <a:p>
            <a:pPr marL="0" indent="0">
              <a:buNone/>
            </a:pPr>
            <a:r>
              <a:rPr lang="en-US" sz="2400" dirty="0" smtClean="0"/>
              <a:t>Biruwa</a:t>
            </a:r>
            <a:r>
              <a:rPr lang="en-US" sz="2400" dirty="0" smtClean="0"/>
              <a:t> primarily provides office space and business consulting services to entrepreneurs in Kathmandu. Within our consulting services, we have focused our work on conducting business feasibility studies, creating financial plans, providing legal counsel, and </a:t>
            </a:r>
            <a:r>
              <a:rPr lang="en-US" sz="2400" dirty="0" smtClean="0"/>
              <a:t>risk advisory services. Mentoring is also one of the key services provided by Biruwa and we have mentored over a 100 entrepreneurs in the last three years.  </a:t>
            </a:r>
          </a:p>
          <a:p>
            <a:pPr marL="0" indent="0">
              <a:buNone/>
            </a:pPr>
            <a:endParaRPr lang="en-US" sz="2400" dirty="0" smtClean="0"/>
          </a:p>
          <a:p>
            <a:pPr marL="0" indent="0">
              <a:buNone/>
            </a:pPr>
            <a:r>
              <a:rPr lang="en-US" sz="2400" dirty="0" smtClean="0"/>
              <a:t>Additionally, Biruwa is helping build an entrepreneurial ecosystem in Nepal by collaborating with other organizations in organizing events focused on supporting entrepreneurs. </a:t>
            </a:r>
            <a:endParaRPr lang="en-US" sz="2400" dirty="0"/>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grpSp>
        <p:nvGrpSpPr>
          <p:cNvPr id="5" name="Group 4"/>
          <p:cNvGrpSpPr/>
          <p:nvPr/>
        </p:nvGrpSpPr>
        <p:grpSpPr>
          <a:xfrm>
            <a:off x="7328263" y="137398"/>
            <a:ext cx="4673428" cy="646374"/>
            <a:chOff x="6087413" y="327012"/>
            <a:chExt cx="4895376" cy="705485"/>
          </a:xfrm>
        </p:grpSpPr>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87413" y="463638"/>
              <a:ext cx="1793966" cy="454991"/>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166550" y="363024"/>
              <a:ext cx="509243" cy="597260"/>
            </a:xfrm>
            <a:prstGeom prst="rect">
              <a:avLst/>
            </a:prstGeom>
          </p:spPr>
        </p:pic>
        <p:pic>
          <p:nvPicPr>
            <p:cNvPr id="8" name="Picture 7" descr="C:\Users\krai\Desktop\Side Event Manila 2014\UK aid logo set and standards for designers_P1\UK aid logo set and standards for designers\Standard Logo with Strapline\UK-AID-Standard-RGB.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0220789" y="327012"/>
              <a:ext cx="762000" cy="705485"/>
            </a:xfrm>
            <a:prstGeom prst="rect">
              <a:avLst/>
            </a:prstGeom>
            <a:noFill/>
            <a:ln>
              <a:noFill/>
            </a:ln>
          </p:spPr>
        </p:pic>
        <p:pic>
          <p:nvPicPr>
            <p:cNvPr id="9" name="Picture 8" descr="CIIE_logo"/>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932365" y="444919"/>
              <a:ext cx="1115060" cy="473710"/>
            </a:xfrm>
            <a:prstGeom prst="rect">
              <a:avLst/>
            </a:prstGeom>
            <a:noFill/>
          </p:spPr>
        </p:pic>
      </p:grpSp>
    </p:spTree>
    <p:extLst>
      <p:ext uri="{BB962C8B-B14F-4D97-AF65-F5344CB8AC3E}">
        <p14:creationId xmlns:p14="http://schemas.microsoft.com/office/powerpoint/2010/main" xmlns="" val="1171634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Planned activities</a:t>
            </a:r>
            <a:endParaRPr lang="en-US" sz="4000" dirty="0"/>
          </a:p>
        </p:txBody>
      </p:sp>
      <p:sp>
        <p:nvSpPr>
          <p:cNvPr id="3" name="Content Placeholder 2"/>
          <p:cNvSpPr>
            <a:spLocks noGrp="1"/>
          </p:cNvSpPr>
          <p:nvPr>
            <p:ph idx="1"/>
          </p:nvPr>
        </p:nvSpPr>
        <p:spPr/>
        <p:txBody>
          <a:bodyPr>
            <a:normAutofit/>
          </a:bodyPr>
          <a:lstStyle/>
          <a:p>
            <a:pPr marL="0" indent="0">
              <a:buNone/>
            </a:pPr>
            <a:r>
              <a:rPr lang="en-US" sz="2400" dirty="0" smtClean="0"/>
              <a:t>Activities for 2014 / 15</a:t>
            </a:r>
          </a:p>
          <a:p>
            <a:pPr marL="0" indent="0"/>
            <a:r>
              <a:rPr lang="en-US" sz="2400" dirty="0" smtClean="0"/>
              <a:t>Increase our office space to cater to at least 20 enterprises (we currently serve around 10 enterprises)</a:t>
            </a:r>
          </a:p>
          <a:p>
            <a:pPr marL="0" indent="0"/>
            <a:r>
              <a:rPr lang="en-US" sz="2400" dirty="0" smtClean="0"/>
              <a:t>Better structure our consulting division to provide both better quality and comprehensive services</a:t>
            </a:r>
          </a:p>
          <a:p>
            <a:pPr marL="0" indent="0"/>
            <a:r>
              <a:rPr lang="en-US" sz="2400" dirty="0" smtClean="0"/>
              <a:t>Connect startups in Nepal to </a:t>
            </a:r>
            <a:r>
              <a:rPr lang="en-US" sz="2400" dirty="0" smtClean="0"/>
              <a:t>Non-resident Nepali investors living outside of Nepal</a:t>
            </a:r>
          </a:p>
          <a:p>
            <a:pPr marL="0" indent="0"/>
            <a:endParaRPr lang="en-US" sz="2400" dirty="0"/>
          </a:p>
        </p:txBody>
      </p:sp>
      <p:sp>
        <p:nvSpPr>
          <p:cNvPr id="4" name="Footer Placeholder 3"/>
          <p:cNvSpPr>
            <a:spLocks noGrp="1"/>
          </p:cNvSpPr>
          <p:nvPr>
            <p:ph type="ftr" sz="quarter" idx="11"/>
          </p:nvPr>
        </p:nvSpPr>
        <p:spPr/>
        <p:txBody>
          <a:bodyPr/>
          <a:lstStyle/>
          <a:p>
            <a:r>
              <a:rPr lang="en-US" smtClean="0"/>
              <a:t>Best practices in decentralised renewable energy access: sharing knowledge for renewable energy enterprise development</a:t>
            </a:r>
            <a:endParaRPr lang="en-US"/>
          </a:p>
        </p:txBody>
      </p:sp>
      <p:grpSp>
        <p:nvGrpSpPr>
          <p:cNvPr id="5" name="Group 4"/>
          <p:cNvGrpSpPr/>
          <p:nvPr/>
        </p:nvGrpSpPr>
        <p:grpSpPr>
          <a:xfrm>
            <a:off x="7328263" y="137398"/>
            <a:ext cx="4673428" cy="646374"/>
            <a:chOff x="6087413" y="327012"/>
            <a:chExt cx="4895376" cy="705485"/>
          </a:xfrm>
        </p:grpSpPr>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87413" y="463638"/>
              <a:ext cx="1793966" cy="454991"/>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166550" y="363024"/>
              <a:ext cx="509243" cy="597260"/>
            </a:xfrm>
            <a:prstGeom prst="rect">
              <a:avLst/>
            </a:prstGeom>
          </p:spPr>
        </p:pic>
        <p:pic>
          <p:nvPicPr>
            <p:cNvPr id="8" name="Picture 7" descr="C:\Users\krai\Desktop\Side Event Manila 2014\UK aid logo set and standards for designers_P1\UK aid logo set and standards for designers\Standard Logo with Strapline\UK-AID-Standard-RGB.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0220789" y="327012"/>
              <a:ext cx="762000" cy="705485"/>
            </a:xfrm>
            <a:prstGeom prst="rect">
              <a:avLst/>
            </a:prstGeom>
            <a:noFill/>
            <a:ln>
              <a:noFill/>
            </a:ln>
          </p:spPr>
        </p:pic>
        <p:pic>
          <p:nvPicPr>
            <p:cNvPr id="9" name="Picture 8" descr="CIIE_logo"/>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932365" y="444919"/>
              <a:ext cx="1115060" cy="473710"/>
            </a:xfrm>
            <a:prstGeom prst="rect">
              <a:avLst/>
            </a:prstGeom>
            <a:noFill/>
          </p:spPr>
        </p:pic>
      </p:grpSp>
    </p:spTree>
    <p:extLst>
      <p:ext uri="{BB962C8B-B14F-4D97-AF65-F5344CB8AC3E}">
        <p14:creationId xmlns:p14="http://schemas.microsoft.com/office/powerpoint/2010/main" xmlns="" val="3089666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TotalTime>
  <Words>404</Words>
  <Application>Microsoft Office PowerPoint</Application>
  <PresentationFormat>Custom</PresentationFormat>
  <Paragraphs>26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Energy Access</vt:lpstr>
      <vt:lpstr>Entrepreneurship/Enterprise Development</vt:lpstr>
      <vt:lpstr>Planned activities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Institution name</dc:title>
  <dc:creator>Tijana Radojicic</dc:creator>
  <cp:lastModifiedBy>Vidhan</cp:lastModifiedBy>
  <cp:revision>9</cp:revision>
  <dcterms:created xsi:type="dcterms:W3CDTF">2014-05-29T12:27:45Z</dcterms:created>
  <dcterms:modified xsi:type="dcterms:W3CDTF">2014-09-18T10:58:57Z</dcterms:modified>
</cp:coreProperties>
</file>